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5" r:id="rId9"/>
    <p:sldId id="266" r:id="rId10"/>
    <p:sldId id="264" r:id="rId11"/>
    <p:sldId id="282" r:id="rId12"/>
    <p:sldId id="283" r:id="rId13"/>
    <p:sldId id="284" r:id="rId14"/>
    <p:sldId id="268" r:id="rId15"/>
    <p:sldId id="269" r:id="rId16"/>
    <p:sldId id="270" r:id="rId17"/>
    <p:sldId id="271" r:id="rId18"/>
    <p:sldId id="272" r:id="rId19"/>
    <p:sldId id="278" r:id="rId20"/>
    <p:sldId id="279" r:id="rId21"/>
    <p:sldId id="267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4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340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10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0416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4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4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1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3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6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0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C1E92-6C1A-4BBB-8C39-B9B9D5932C3C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7D89812-06A6-4E24-B526-B7C512E49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3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" TargetMode="External"/><Relationship Id="rId7" Type="http://schemas.openxmlformats.org/officeDocument/2006/relationships/hyperlink" Target="https://streamlit.io/" TargetMode="External"/><Relationship Id="rId2" Type="http://schemas.openxmlformats.org/officeDocument/2006/relationships/hyperlink" Target="https://www.kaggle.com/competitions/new-york-city-taxi-fare-prediction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supervised_learning.html#supervised-learning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pandas.pydata.org/pandas-docs/version/0.23/api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48C28-9360-2930-FF19-5B2BEFD16633}"/>
              </a:ext>
            </a:extLst>
          </p:cNvPr>
          <p:cNvSpPr txBox="1"/>
          <p:nvPr/>
        </p:nvSpPr>
        <p:spPr>
          <a:xfrm>
            <a:off x="839756" y="2388668"/>
            <a:ext cx="10823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INSTITUTE FOR ADVANCED COMPUTING AND SOFTWARE DEVELOPMENT AKURDI, PUNE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ADF07-8F3E-E9B6-3FAB-45EA926CC497}"/>
              </a:ext>
            </a:extLst>
          </p:cNvPr>
          <p:cNvSpPr txBox="1"/>
          <p:nvPr/>
        </p:nvSpPr>
        <p:spPr>
          <a:xfrm>
            <a:off x="2599741" y="3328614"/>
            <a:ext cx="7443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Documentation On</a:t>
            </a:r>
          </a:p>
          <a:p>
            <a:pPr algn="ctr"/>
            <a:r>
              <a:rPr lang="en-US" sz="2400" b="1" dirty="0"/>
              <a:t> “</a:t>
            </a:r>
            <a:r>
              <a:rPr lang="en-US" sz="2400" b="1" dirty="0">
                <a:solidFill>
                  <a:srgbClr val="002060"/>
                </a:solidFill>
              </a:rPr>
              <a:t>New York Taxi Fare Price Prediction</a:t>
            </a:r>
            <a:r>
              <a:rPr lang="en-US" sz="2400" b="1" dirty="0"/>
              <a:t>” </a:t>
            </a:r>
          </a:p>
          <a:p>
            <a:pPr algn="ctr"/>
            <a:r>
              <a:rPr lang="en-US" sz="2400" b="1" dirty="0"/>
              <a:t>PG-DBDA Mar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368B6-2D95-B39F-79AA-C5449D93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44" y="521617"/>
            <a:ext cx="2515063" cy="1068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46437E-2DFD-38B2-1F83-68C46DED5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182" y="347817"/>
            <a:ext cx="1295581" cy="1962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47FA8-B9C2-FBF4-10C9-328CE385F30D}"/>
              </a:ext>
            </a:extLst>
          </p:cNvPr>
          <p:cNvSpPr txBox="1"/>
          <p:nvPr/>
        </p:nvSpPr>
        <p:spPr>
          <a:xfrm>
            <a:off x="3268046" y="4637892"/>
            <a:ext cx="6106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Submitted By: Group No: 13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Harshita Paliwal 223322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Akash Hingane 223323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A645C-7095-C76F-859A-EB8255BF3F18}"/>
              </a:ext>
            </a:extLst>
          </p:cNvPr>
          <p:cNvSpPr txBox="1"/>
          <p:nvPr/>
        </p:nvSpPr>
        <p:spPr>
          <a:xfrm>
            <a:off x="1342740" y="5802297"/>
            <a:ext cx="2958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Mr. Prashant Karhale</a:t>
            </a:r>
          </a:p>
          <a:p>
            <a:pPr algn="ctr"/>
            <a:r>
              <a:rPr lang="en-US" sz="2000" b="1" dirty="0"/>
              <a:t>Centre Coordinator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BFFDC-75B3-25EE-37D2-6071299C48E3}"/>
              </a:ext>
            </a:extLst>
          </p:cNvPr>
          <p:cNvSpPr txBox="1"/>
          <p:nvPr/>
        </p:nvSpPr>
        <p:spPr>
          <a:xfrm>
            <a:off x="9013373" y="5802297"/>
            <a:ext cx="2771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Mr. Akshay Tilekar</a:t>
            </a:r>
          </a:p>
          <a:p>
            <a:pPr algn="ctr"/>
            <a:r>
              <a:rPr lang="en-US" sz="2000" b="1" dirty="0"/>
              <a:t>Project Guide</a:t>
            </a:r>
          </a:p>
        </p:txBody>
      </p:sp>
    </p:spTree>
    <p:extLst>
      <p:ext uri="{BB962C8B-B14F-4D97-AF65-F5344CB8AC3E}">
        <p14:creationId xmlns:p14="http://schemas.microsoft.com/office/powerpoint/2010/main" val="282235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463F1-A5E9-37FE-0607-FCE1B7F795BA}"/>
              </a:ext>
            </a:extLst>
          </p:cNvPr>
          <p:cNvSpPr txBox="1"/>
          <p:nvPr/>
        </p:nvSpPr>
        <p:spPr>
          <a:xfrm>
            <a:off x="1586749" y="77365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1 - XGBOOST Regressor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A454E-EE45-07B5-C972-5A082EEE858C}"/>
              </a:ext>
            </a:extLst>
          </p:cNvPr>
          <p:cNvSpPr txBox="1"/>
          <p:nvPr/>
        </p:nvSpPr>
        <p:spPr>
          <a:xfrm>
            <a:off x="2348499" y="1614464"/>
            <a:ext cx="2844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Required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5ADDC-00F7-9A92-A2ED-2F14679512A0}"/>
              </a:ext>
            </a:extLst>
          </p:cNvPr>
          <p:cNvSpPr txBox="1"/>
          <p:nvPr/>
        </p:nvSpPr>
        <p:spPr>
          <a:xfrm>
            <a:off x="2348499" y="3429000"/>
            <a:ext cx="374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 Tunning – GridSerachCV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4DD7E-E0A3-2ACA-3BB1-4E8FDE397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66"/>
          <a:stretch/>
        </p:blipFill>
        <p:spPr bwMode="auto">
          <a:xfrm>
            <a:off x="1791477" y="2081054"/>
            <a:ext cx="8495886" cy="1100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645D1-4A79-8E9E-3F7C-73957DC2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77" y="3854228"/>
            <a:ext cx="7949682" cy="27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02BAFD-E44C-752F-F111-A88A000C5236}"/>
              </a:ext>
            </a:extLst>
          </p:cNvPr>
          <p:cNvSpPr txBox="1"/>
          <p:nvPr/>
        </p:nvSpPr>
        <p:spPr>
          <a:xfrm>
            <a:off x="2136710" y="991293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best parameters to XGB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0FDB0-1A80-287A-3E25-2F8862C8E3EB}"/>
              </a:ext>
            </a:extLst>
          </p:cNvPr>
          <p:cNvSpPr txBox="1"/>
          <p:nvPr/>
        </p:nvSpPr>
        <p:spPr>
          <a:xfrm>
            <a:off x="2136710" y="2734353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D9C0F-C95D-7A39-D0C3-8B4DD26D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87" y="1419073"/>
            <a:ext cx="6689825" cy="1036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A05CE-005B-3BE8-079D-7BF16899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87" y="3116898"/>
            <a:ext cx="6549867" cy="2812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9A69E-7E0B-647E-4DB0-DE30C51F2C9C}"/>
              </a:ext>
            </a:extLst>
          </p:cNvPr>
          <p:cNvSpPr txBox="1"/>
          <p:nvPr/>
        </p:nvSpPr>
        <p:spPr>
          <a:xfrm>
            <a:off x="1658516" y="6070060"/>
            <a:ext cx="8735785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Result –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XGBOOST model giving R2 score for train dataset – 89.92 % and for testing – 83.06%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4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463F1-A5E9-37FE-0607-FCE1B7F795BA}"/>
              </a:ext>
            </a:extLst>
          </p:cNvPr>
          <p:cNvSpPr txBox="1"/>
          <p:nvPr/>
        </p:nvSpPr>
        <p:spPr>
          <a:xfrm>
            <a:off x="1586749" y="77365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2 – Random Forest Regressor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A454E-EE45-07B5-C972-5A082EEE858C}"/>
              </a:ext>
            </a:extLst>
          </p:cNvPr>
          <p:cNvSpPr txBox="1"/>
          <p:nvPr/>
        </p:nvSpPr>
        <p:spPr>
          <a:xfrm>
            <a:off x="2348499" y="1614464"/>
            <a:ext cx="2844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Required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5ADDC-00F7-9A92-A2ED-2F14679512A0}"/>
              </a:ext>
            </a:extLst>
          </p:cNvPr>
          <p:cNvSpPr txBox="1"/>
          <p:nvPr/>
        </p:nvSpPr>
        <p:spPr>
          <a:xfrm>
            <a:off x="2348499" y="3180412"/>
            <a:ext cx="374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 Tunning – GridSerachCV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06661-DFB5-9314-8EEF-19C3BB2C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45"/>
          <a:stretch/>
        </p:blipFill>
        <p:spPr>
          <a:xfrm>
            <a:off x="1791476" y="2046638"/>
            <a:ext cx="9899375" cy="76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3D88C-D58F-8B79-D324-CD7B0C60F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 b="42130"/>
          <a:stretch/>
        </p:blipFill>
        <p:spPr>
          <a:xfrm>
            <a:off x="1791476" y="3620276"/>
            <a:ext cx="8780446" cy="1828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F6AC2-CA00-D5AA-EFC1-FCF550638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33"/>
          <a:stretch/>
        </p:blipFill>
        <p:spPr>
          <a:xfrm>
            <a:off x="1791476" y="5550387"/>
            <a:ext cx="9769154" cy="7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02BAFD-E44C-752F-F111-A88A000C5236}"/>
              </a:ext>
            </a:extLst>
          </p:cNvPr>
          <p:cNvSpPr txBox="1"/>
          <p:nvPr/>
        </p:nvSpPr>
        <p:spPr>
          <a:xfrm>
            <a:off x="2136710" y="991293"/>
            <a:ext cx="3377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best parameters to RF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0FDB0-1A80-287A-3E25-2F8862C8E3EB}"/>
              </a:ext>
            </a:extLst>
          </p:cNvPr>
          <p:cNvSpPr txBox="1"/>
          <p:nvPr/>
        </p:nvSpPr>
        <p:spPr>
          <a:xfrm>
            <a:off x="2136710" y="2522693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BAE63-E46F-E182-05AA-ABD2F1D5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86" y="2918905"/>
            <a:ext cx="7926255" cy="167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C597-A648-E448-1C01-002F48B4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86" y="1360851"/>
            <a:ext cx="10244790" cy="88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E3CE4F-AE29-87FB-ACBC-198B6CE8A6AC}"/>
              </a:ext>
            </a:extLst>
          </p:cNvPr>
          <p:cNvSpPr txBox="1"/>
          <p:nvPr/>
        </p:nvSpPr>
        <p:spPr>
          <a:xfrm>
            <a:off x="1726386" y="5093675"/>
            <a:ext cx="9405034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Result –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Random Forest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model giving R2 score for train dataset – 84.71 % and for test dataset – 80.6%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8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86F66-9AD0-391A-44AB-EB1DAE1330CC}"/>
              </a:ext>
            </a:extLst>
          </p:cNvPr>
          <p:cNvSpPr txBox="1"/>
          <p:nvPr/>
        </p:nvSpPr>
        <p:spPr>
          <a:xfrm>
            <a:off x="1586204" y="71775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Artificial Neural Network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8E814-F8DC-DBE4-057D-19288D8A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4585995"/>
            <a:ext cx="9199747" cy="1813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5382E-16F6-9CB4-7A92-F43BD4706CA4}"/>
              </a:ext>
            </a:extLst>
          </p:cNvPr>
          <p:cNvSpPr txBox="1"/>
          <p:nvPr/>
        </p:nvSpPr>
        <p:spPr>
          <a:xfrm>
            <a:off x="1586204" y="1264358"/>
            <a:ext cx="20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ANN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EFB06-4F76-83D0-833A-1DBE2FBC2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7" t="-11118" r="197" b="11118"/>
          <a:stretch/>
        </p:blipFill>
        <p:spPr>
          <a:xfrm>
            <a:off x="1586204" y="1339993"/>
            <a:ext cx="5477069" cy="33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F5452D-3764-52C9-C472-93B553ECA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57"/>
          <a:stretch/>
        </p:blipFill>
        <p:spPr>
          <a:xfrm>
            <a:off x="1651351" y="1445858"/>
            <a:ext cx="10425579" cy="126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2BC65-AD5C-E813-1EEE-D6C146CB3145}"/>
              </a:ext>
            </a:extLst>
          </p:cNvPr>
          <p:cNvSpPr txBox="1"/>
          <p:nvPr/>
        </p:nvSpPr>
        <p:spPr>
          <a:xfrm>
            <a:off x="1885776" y="939454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EE3A9-59AE-97D1-35E0-E1ED9000121F}"/>
              </a:ext>
            </a:extLst>
          </p:cNvPr>
          <p:cNvSpPr txBox="1"/>
          <p:nvPr/>
        </p:nvSpPr>
        <p:spPr>
          <a:xfrm>
            <a:off x="1549104" y="3429000"/>
            <a:ext cx="9405034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Result –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ANN model giving R2 score for train dataset – 69.5 % and for test dataset –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69.5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%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2901F-9077-8525-2474-46C85F9DF8DF}"/>
              </a:ext>
            </a:extLst>
          </p:cNvPr>
          <p:cNvSpPr txBox="1"/>
          <p:nvPr/>
        </p:nvSpPr>
        <p:spPr>
          <a:xfrm>
            <a:off x="1686507" y="77638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 Comparison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658E04-950C-954E-90B8-A163F54FE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33596"/>
              </p:ext>
            </p:extLst>
          </p:nvPr>
        </p:nvGraphicFramePr>
        <p:xfrm>
          <a:off x="1074821" y="1676400"/>
          <a:ext cx="10988838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834">
                  <a:extLst>
                    <a:ext uri="{9D8B030D-6E8A-4147-A177-3AD203B41FA5}">
                      <a16:colId xmlns:a16="http://schemas.microsoft.com/office/drawing/2014/main" val="4240638424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438260698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1282465782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2173252653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3563320481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1956014120"/>
                    </a:ext>
                  </a:extLst>
                </a:gridCol>
                <a:gridCol w="1569834">
                  <a:extLst>
                    <a:ext uri="{9D8B030D-6E8A-4147-A177-3AD203B41FA5}">
                      <a16:colId xmlns:a16="http://schemas.microsoft.com/office/drawing/2014/main" val="1305902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5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35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1.847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0.906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3.14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05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52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8219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C258E4-FE95-2F00-A32C-1CB9CE3776BB}"/>
              </a:ext>
            </a:extLst>
          </p:cNvPr>
          <p:cNvSpPr txBox="1"/>
          <p:nvPr/>
        </p:nvSpPr>
        <p:spPr>
          <a:xfrm>
            <a:off x="1629840" y="4330522"/>
            <a:ext cx="9585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XGBoost model outperform all other models used, as it manages to score high on training and testing dataset.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  model giving higher prediction accuracy  of 89 % for train dataset and 83 % for test dataset ,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concluded that this model is more efficient and reliable in predicting the fare price. </a:t>
            </a:r>
          </a:p>
        </p:txBody>
      </p:sp>
    </p:spTree>
    <p:extLst>
      <p:ext uri="{BB962C8B-B14F-4D97-AF65-F5344CB8AC3E}">
        <p14:creationId xmlns:p14="http://schemas.microsoft.com/office/powerpoint/2010/main" val="2517792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CB30-6DF8-0A0F-6537-AC28801B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461" y="1716834"/>
            <a:ext cx="9610498" cy="4539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Streamlit API to create User Interface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Times New Roman" panose="02020603050405020304" pitchFamily="18" charset="0"/>
              </a:rPr>
              <a:t>Streamlit is an open-source app framework in Python  language.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 allows you to write an app the same way you write a python code.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inputs given by user to predict fare amount 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1.Pickup point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2.Dropoff Point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3.Booking Date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4.Booking time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5.Passanger count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29090-B406-74B8-A2FB-6025B1BEF084}"/>
              </a:ext>
            </a:extLst>
          </p:cNvPr>
          <p:cNvSpPr/>
          <p:nvPr/>
        </p:nvSpPr>
        <p:spPr>
          <a:xfrm>
            <a:off x="4478694" y="146112"/>
            <a:ext cx="3629608" cy="465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3AD52-963C-F25E-A219-53F3591B4364}"/>
              </a:ext>
            </a:extLst>
          </p:cNvPr>
          <p:cNvSpPr txBox="1"/>
          <p:nvPr/>
        </p:nvSpPr>
        <p:spPr>
          <a:xfrm>
            <a:off x="1686507" y="79488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D7D03-2446-BBB1-ADBF-B9F53DA2F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9" t="18174" r="5849"/>
          <a:stretch/>
        </p:blipFill>
        <p:spPr>
          <a:xfrm>
            <a:off x="6802016" y="3303652"/>
            <a:ext cx="5243803" cy="34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7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9B025E1-2D7A-6505-F312-6DC8E4B09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4"/>
          <a:stretch/>
        </p:blipFill>
        <p:spPr>
          <a:xfrm>
            <a:off x="2271238" y="1259262"/>
            <a:ext cx="4816125" cy="2674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ABDDB-DFD4-3428-8C84-ABC6086EF28A}"/>
              </a:ext>
            </a:extLst>
          </p:cNvPr>
          <p:cNvSpPr txBox="1"/>
          <p:nvPr/>
        </p:nvSpPr>
        <p:spPr>
          <a:xfrm>
            <a:off x="1630524" y="829382"/>
            <a:ext cx="6097554" cy="35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 new EC2 instance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8E905-065F-1788-9A25-98B6176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835" y="951993"/>
            <a:ext cx="2737040" cy="328874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1837B-99C9-4323-FF44-8007F8AEB04C}"/>
              </a:ext>
            </a:extLst>
          </p:cNvPr>
          <p:cNvSpPr/>
          <p:nvPr/>
        </p:nvSpPr>
        <p:spPr>
          <a:xfrm>
            <a:off x="3377682" y="65314"/>
            <a:ext cx="5691673" cy="514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On AWS Cloud Platform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1E662-B871-EBF6-4FD7-59DCED4B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524" y="4161325"/>
            <a:ext cx="2644683" cy="269039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EC2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8A47C-A032-CC14-6FEC-D281F43E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238" y="4576246"/>
            <a:ext cx="7773790" cy="22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73B7-1CA1-F85F-CB0B-482CBB63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39292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Setup Commands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315B-1ECA-426E-1BDB-99D79FDC3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091681"/>
            <a:ext cx="7291906" cy="565435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ubuntu@ip-172-31-39-227:~$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apt-get update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ubuntu@ip-172-31-39-227:~$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apt-get install python3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ubuntu@ip-172-31-39-227:~$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apt-get install python3-pip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ubuntu@ip-172-31-39-227:~$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pip3 install --upgrade pip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ubuntu@ip-172-31-39-227:~$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 requirements.txt 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pandas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scikit-learn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Streamlit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NumPy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streamlit_option_menu 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ubuntu@ip-172-31-39-227:~/4_application$ pip3 install -r requirements.txt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ubuntu@ip-172-31-39-227:~/4_application$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pip3 install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ubuntu@ip-172-31-39-227:~/4_application$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run main.py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8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34C0DB-46F3-18C3-203C-87E13AEFF424}"/>
              </a:ext>
            </a:extLst>
          </p:cNvPr>
          <p:cNvSpPr txBox="1"/>
          <p:nvPr/>
        </p:nvSpPr>
        <p:spPr>
          <a:xfrm>
            <a:off x="1556081" y="2336558"/>
            <a:ext cx="10106529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The primary objective of this project is to predict fare price throughout New York City as it changes from day to day and hour to hour. So, given a specific location, time and passenger count we wil</a:t>
            </a:r>
            <a:r>
              <a:rPr lang="en-US" dirty="0"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 predict the taxi fare price for a trip 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7BF16-5BC3-7E75-83E9-E8245C2139F4}"/>
              </a:ext>
            </a:extLst>
          </p:cNvPr>
          <p:cNvSpPr txBox="1"/>
          <p:nvPr/>
        </p:nvSpPr>
        <p:spPr>
          <a:xfrm>
            <a:off x="1556081" y="1382964"/>
            <a:ext cx="7115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Bahnschrift" panose="020B0502040204020203" pitchFamily="34" charset="0"/>
              </a:rPr>
              <a:t>Aim And objective - New York City Taxi Fare Price Prediction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23885-B358-BE82-051C-BF5AF966A840}"/>
              </a:ext>
            </a:extLst>
          </p:cNvPr>
          <p:cNvSpPr txBox="1"/>
          <p:nvPr/>
        </p:nvSpPr>
        <p:spPr>
          <a:xfrm>
            <a:off x="1556081" y="3681687"/>
            <a:ext cx="9946108" cy="1803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We are going to </a:t>
            </a:r>
            <a:r>
              <a:rPr lang="en-US" dirty="0"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achieve above objective</a:t>
            </a: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 by developing a web interface for end user to predict the fare amount for a taxi ride in New York City on giving the time, number of passenger, pickup and drop-off locations. </a:t>
            </a: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Predicting fare can help passengers decide when is the optimal time to start their commute, or help drivers to decide which of the potential rides will be more profitable.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FC04DE9-7C0C-D512-F86A-F6E5539643FA}"/>
              </a:ext>
            </a:extLst>
          </p:cNvPr>
          <p:cNvSpPr/>
          <p:nvPr/>
        </p:nvSpPr>
        <p:spPr>
          <a:xfrm>
            <a:off x="3763347" y="238941"/>
            <a:ext cx="4665306" cy="46953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Bahnschrift" panose="020B0502040204020203" pitchFamily="34" charset="0"/>
              </a:rPr>
              <a:t>Introduction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362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73B7-1CA1-F85F-CB0B-482CBB63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Streamlit Application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B50C48-1489-8E2D-4280-566C1986E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79"/>
          <a:stretch/>
        </p:blipFill>
        <p:spPr bwMode="auto">
          <a:xfrm>
            <a:off x="2589213" y="1315617"/>
            <a:ext cx="8915400" cy="4140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76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16B84-BF73-FC7B-DA93-513B677B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09" y="919065"/>
            <a:ext cx="10139135" cy="5262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5132F2-EB64-B477-67FA-824570232748}"/>
              </a:ext>
            </a:extLst>
          </p:cNvPr>
          <p:cNvSpPr/>
          <p:nvPr/>
        </p:nvSpPr>
        <p:spPr>
          <a:xfrm>
            <a:off x="4366727" y="83975"/>
            <a:ext cx="4226767" cy="475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9357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375B5-5FBD-9C64-FE9B-9880AFE0D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88841"/>
            <a:ext cx="8915400" cy="42223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https://www.kaggle.com/competitions/new-york-city-taxi-fare-prediction/data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https://pandas.pydata.org/pandas-docs/version/0.23/api.html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https://scikit-learn.org/stable/supervised_learning.html#supervised-learning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https://streamlit.io/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1B4E4F-0FDB-8172-D7A6-D924D4C5BA35}"/>
              </a:ext>
            </a:extLst>
          </p:cNvPr>
          <p:cNvSpPr/>
          <p:nvPr/>
        </p:nvSpPr>
        <p:spPr>
          <a:xfrm>
            <a:off x="3982616" y="363893"/>
            <a:ext cx="4226767" cy="475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309262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D8D8-DBA7-421D-978B-6F8B21A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557" y="2416628"/>
            <a:ext cx="4321059" cy="15675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      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4091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0AA27-CCA4-C529-D534-FDCF9CF6F617}"/>
              </a:ext>
            </a:extLst>
          </p:cNvPr>
          <p:cNvSpPr txBox="1"/>
          <p:nvPr/>
        </p:nvSpPr>
        <p:spPr>
          <a:xfrm>
            <a:off x="1796716" y="82598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Bahnschrift" panose="020B0502040204020203" pitchFamily="34" charset="0"/>
              </a:rPr>
              <a:t>Workflow of project - </a:t>
            </a:r>
            <a:endParaRPr lang="en-US" sz="20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C0875E-79E9-2C44-5DC3-1235F3ED9D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188293"/>
              </p:ext>
            </p:extLst>
          </p:nvPr>
        </p:nvGraphicFramePr>
        <p:xfrm>
          <a:off x="4461670" y="22225"/>
          <a:ext cx="3932238" cy="68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0" imgH="0" progId="StaticMetafile">
                  <p:embed/>
                </p:oleObj>
              </mc:Choice>
              <mc:Fallback>
                <p:oleObj name="Picture" r:id="rId2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670" y="22225"/>
                        <a:ext cx="3932238" cy="6835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34F36AB9-B049-E5A8-54FF-73C085A77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474" y="22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3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964E28-4E5B-BE07-3F18-1CB84D58CFC7}"/>
              </a:ext>
            </a:extLst>
          </p:cNvPr>
          <p:cNvSpPr txBox="1"/>
          <p:nvPr/>
        </p:nvSpPr>
        <p:spPr>
          <a:xfrm>
            <a:off x="1667848" y="795047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Bahnschrift" panose="020B0502040204020203" pitchFamily="34" charset="0"/>
              </a:rPr>
              <a:t>Dataset Description -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28C8D-CBEB-9A94-0550-10DD2679036A}"/>
              </a:ext>
            </a:extLst>
          </p:cNvPr>
          <p:cNvSpPr txBox="1"/>
          <p:nvPr/>
        </p:nvSpPr>
        <p:spPr>
          <a:xfrm>
            <a:off x="1667848" y="1195157"/>
            <a:ext cx="90803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 – Playground Prediction Competition,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hosted in partnership with Google Cloud and Coursera, tasked with predicting the fare amount for a taxi ride in New York City given the pickup and drop-off  locations of 50 millions transactions.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https://www.kaggle.com/competitions/new-york-city-taxi-fare-prediction/data?select=train.csv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1F7CFC-8149-7E83-6EBA-E697E7DAB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70705"/>
              </p:ext>
            </p:extLst>
          </p:nvPr>
        </p:nvGraphicFramePr>
        <p:xfrm>
          <a:off x="1920759" y="2779148"/>
          <a:ext cx="8350482" cy="397621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132545438"/>
                    </a:ext>
                  </a:extLst>
                </a:gridCol>
                <a:gridCol w="2705878">
                  <a:extLst>
                    <a:ext uri="{9D8B030D-6E8A-4147-A177-3AD203B41FA5}">
                      <a16:colId xmlns:a16="http://schemas.microsoft.com/office/drawing/2014/main" val="3806271735"/>
                    </a:ext>
                  </a:extLst>
                </a:gridCol>
                <a:gridCol w="4289333">
                  <a:extLst>
                    <a:ext uri="{9D8B030D-6E8A-4147-A177-3AD203B41FA5}">
                      <a16:colId xmlns:a16="http://schemas.microsoft.com/office/drawing/2014/main" val="3450918258"/>
                    </a:ext>
                  </a:extLst>
                </a:gridCol>
              </a:tblGrid>
              <a:tr h="5112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017396"/>
                  </a:ext>
                </a:extLst>
              </a:tr>
              <a:tr h="71955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24860" algn="l"/>
                          <a:tab pos="3325495" algn="l"/>
                        </a:tabLst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Dependent variable (y)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fare_amount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the taxi ride in dollars. This is the value to be predicted.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559124"/>
                  </a:ext>
                </a:extLst>
              </a:tr>
              <a:tr h="40479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Independent variable (x)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pickup_datetime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 date and time information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125347"/>
                  </a:ext>
                </a:extLst>
              </a:tr>
              <a:tr h="41909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pickup_longitude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 longitude coordinates in decimals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014996"/>
                  </a:ext>
                </a:extLst>
              </a:tr>
              <a:tr h="50135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pickup_latitude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 latitude coordinates in decimals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38566"/>
                  </a:ext>
                </a:extLst>
              </a:tr>
              <a:tr h="446014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dropoff_longitude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drop-off longitude coordinate in decimals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54141"/>
                  </a:ext>
                </a:extLst>
              </a:tr>
              <a:tr h="513645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dropoff_latitude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drop-off latitude coordinate in decimals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891238"/>
                  </a:ext>
                </a:extLst>
              </a:tr>
              <a:tr h="46053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passenger_count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860"/>
                        </a:spcBef>
                        <a:spcAft>
                          <a:spcPts val="0"/>
                        </a:spcAft>
                        <a:tabLst>
                          <a:tab pos="3324860" algn="l"/>
                          <a:tab pos="332549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passengers in taxi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56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9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7ADD7-F5EB-33D6-1FFB-B2117E56BF2E}"/>
              </a:ext>
            </a:extLst>
          </p:cNvPr>
          <p:cNvSpPr txBox="1"/>
          <p:nvPr/>
        </p:nvSpPr>
        <p:spPr>
          <a:xfrm>
            <a:off x="1667847" y="813710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Bahnschrift" panose="020B0502040204020203" pitchFamily="34" charset="0"/>
              </a:rPr>
              <a:t>Data preprocessing and cleaning -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99F31-94F8-CEEB-67E3-BE8CAB487881}"/>
              </a:ext>
            </a:extLst>
          </p:cNvPr>
          <p:cNvSpPr txBox="1"/>
          <p:nvPr/>
        </p:nvSpPr>
        <p:spPr>
          <a:xfrm>
            <a:off x="1602532" y="1635321"/>
            <a:ext cx="6097554" cy="307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1. Loading the dataset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2. Analysis of 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3. Split 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4. Preprocess 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5. Sample of preprocessed 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60"/>
              </a:spcBef>
              <a:spcAft>
                <a:spcPts val="0"/>
              </a:spcAft>
              <a:tabLst>
                <a:tab pos="3324860" algn="l"/>
                <a:tab pos="332549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hnschrift" panose="020B0502040204020203" pitchFamily="34" charset="0"/>
                <a:cs typeface="Mangal" panose="02040503050203030202" pitchFamily="18" charset="0"/>
              </a:rPr>
              <a:t>6. Merge data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7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7176D2-0A4E-31AD-F74F-3B7DCDA0C984}"/>
              </a:ext>
            </a:extLst>
          </p:cNvPr>
          <p:cNvGrpSpPr/>
          <p:nvPr/>
        </p:nvGrpSpPr>
        <p:grpSpPr>
          <a:xfrm>
            <a:off x="1812758" y="1529013"/>
            <a:ext cx="9819974" cy="3139240"/>
            <a:chOff x="1812758" y="1529013"/>
            <a:chExt cx="9819974" cy="3139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F7BEE4-54B6-B289-BD68-BF7C71205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758" y="1529013"/>
              <a:ext cx="4523874" cy="3026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5D47B9-CAF0-8C78-8F9A-7EACFF5BA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928" y="1529013"/>
              <a:ext cx="4793804" cy="3139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8BABFC-9545-43D0-B5B5-17F82EB2D0C2}"/>
              </a:ext>
            </a:extLst>
          </p:cNvPr>
          <p:cNvSpPr txBox="1"/>
          <p:nvPr/>
        </p:nvSpPr>
        <p:spPr>
          <a:xfrm>
            <a:off x="1812757" y="4839768"/>
            <a:ext cx="9272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Above figures showing that passengers mostly selecting the solo trip over the group trip</a:t>
            </a:r>
            <a:r>
              <a:rPr lang="en-US" dirty="0">
                <a:solidFill>
                  <a:srgbClr val="1B1B1B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and </a:t>
            </a:r>
            <a:r>
              <a:rPr lang="en-US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its shows that on Thursday there are more pickups followed by Friday.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DDEBAA-2A54-6CAB-DC82-23FE5DEA8DA9}"/>
              </a:ext>
            </a:extLst>
          </p:cNvPr>
          <p:cNvSpPr/>
          <p:nvPr/>
        </p:nvSpPr>
        <p:spPr>
          <a:xfrm>
            <a:off x="4074695" y="205273"/>
            <a:ext cx="4192227" cy="462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Exploratory Data  Analysis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1FA789-5B10-B5F1-2107-7C1088574601}"/>
              </a:ext>
            </a:extLst>
          </p:cNvPr>
          <p:cNvGrpSpPr/>
          <p:nvPr/>
        </p:nvGrpSpPr>
        <p:grpSpPr>
          <a:xfrm>
            <a:off x="1483413" y="234920"/>
            <a:ext cx="10047053" cy="5290470"/>
            <a:chOff x="1483415" y="132283"/>
            <a:chExt cx="10047053" cy="52904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3A170C-8B81-3A48-579D-6418F4D3C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589" y="132283"/>
              <a:ext cx="3540793" cy="2433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0FE686-9823-ED9C-AC6B-797BE62B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415" y="2721391"/>
              <a:ext cx="4356883" cy="270136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492869-20BD-ACF3-017C-97368367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869" y="154116"/>
              <a:ext cx="3540793" cy="243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076D06-8E66-C647-567F-5FDF012E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3585" y="2721392"/>
              <a:ext cx="4356883" cy="270136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19F291-F35D-26B2-879E-BCDDCFAD172B}"/>
              </a:ext>
            </a:extLst>
          </p:cNvPr>
          <p:cNvSpPr txBox="1"/>
          <p:nvPr/>
        </p:nvSpPr>
        <p:spPr>
          <a:xfrm>
            <a:off x="1483414" y="5772835"/>
            <a:ext cx="10047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B1B1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We considered the New York city longitude (-75 to -72) and latitude (40 to 42) range as above figure shows the most used locations for pickups and drop-offs.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2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FD62A-4384-25AF-DAB8-02955C80EC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93" y="198922"/>
            <a:ext cx="6347177" cy="64601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21935-63F4-D3B8-CE89-A8414C6BEFCC}"/>
              </a:ext>
            </a:extLst>
          </p:cNvPr>
          <p:cNvSpPr txBox="1"/>
          <p:nvPr/>
        </p:nvSpPr>
        <p:spPr>
          <a:xfrm>
            <a:off x="7025005" y="229893"/>
            <a:ext cx="497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fig is of heat map it shows the relation between dependent feature and independent features.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129799-1777-CB2F-340C-FC450CD7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27417"/>
              </p:ext>
            </p:extLst>
          </p:nvPr>
        </p:nvGraphicFramePr>
        <p:xfrm>
          <a:off x="7025005" y="1280515"/>
          <a:ext cx="4974489" cy="4214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3338">
                  <a:extLst>
                    <a:ext uri="{9D8B030D-6E8A-4147-A177-3AD203B41FA5}">
                      <a16:colId xmlns:a16="http://schemas.microsoft.com/office/drawing/2014/main" val="2064963841"/>
                    </a:ext>
                  </a:extLst>
                </a:gridCol>
                <a:gridCol w="1744824">
                  <a:extLst>
                    <a:ext uri="{9D8B030D-6E8A-4147-A177-3AD203B41FA5}">
                      <a16:colId xmlns:a16="http://schemas.microsoft.com/office/drawing/2014/main" val="3873111148"/>
                    </a:ext>
                  </a:extLst>
                </a:gridCol>
                <a:gridCol w="1029543">
                  <a:extLst>
                    <a:ext uri="{9D8B030D-6E8A-4147-A177-3AD203B41FA5}">
                      <a16:colId xmlns:a16="http://schemas.microsoft.com/office/drawing/2014/main" val="1156145751"/>
                    </a:ext>
                  </a:extLst>
                </a:gridCol>
                <a:gridCol w="1256784">
                  <a:extLst>
                    <a:ext uri="{9D8B030D-6E8A-4147-A177-3AD203B41FA5}">
                      <a16:colId xmlns:a16="http://schemas.microsoft.com/office/drawing/2014/main" val="970168417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Corr() coefficient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in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389393962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Dependent Variable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fare_amount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1.000000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2420716216"/>
                  </a:ext>
                </a:extLst>
              </a:tr>
              <a:tr h="298938">
                <a:tc row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Independent Variables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pickup_longitude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0.080057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3000400374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pickup_latitude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-0.039722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-3.9 %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976173713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dropoff_longitude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0.059824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95774058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dropoff_latitude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-0.032449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-3.2 %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270659661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passenger_count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0.004641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952233560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0.027288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2.7 %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138160427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0.002797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549699442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0.000729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0.072 %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1697016449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weekday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0.000301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668036755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pickup_datetime_hour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-0.002159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3099941408"/>
                  </a:ext>
                </a:extLst>
              </a:tr>
              <a:tr h="298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distance_km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0.167923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102" marR="74102" marT="74102" marB="74102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16.79 %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63" marR="9263" marT="9263" marB="9263"/>
                </a:tc>
                <a:extLst>
                  <a:ext uri="{0D108BD9-81ED-4DB2-BD59-A6C34878D82A}">
                    <a16:rowId xmlns:a16="http://schemas.microsoft.com/office/drawing/2014/main" val="779322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95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44EBE3-BBE0-342F-D315-9C8FD2BBB62D}"/>
              </a:ext>
            </a:extLst>
          </p:cNvPr>
          <p:cNvSpPr txBox="1"/>
          <p:nvPr/>
        </p:nvSpPr>
        <p:spPr>
          <a:xfrm>
            <a:off x="1583872" y="802007"/>
            <a:ext cx="609755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Model Building: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22FAC-CBA2-8C94-4038-601DF575501E}"/>
              </a:ext>
            </a:extLst>
          </p:cNvPr>
          <p:cNvSpPr txBox="1"/>
          <p:nvPr/>
        </p:nvSpPr>
        <p:spPr>
          <a:xfrm>
            <a:off x="1511559" y="1359264"/>
            <a:ext cx="103196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Dataset -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loading dataset from local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('EDA_data.csv’)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073AD-2898-A0EC-BA7F-5250EA1FAE45}"/>
              </a:ext>
            </a:extLst>
          </p:cNvPr>
          <p:cNvSpPr txBox="1"/>
          <p:nvPr/>
        </p:nvSpPr>
        <p:spPr>
          <a:xfrm>
            <a:off x="1511559" y="2376301"/>
            <a:ext cx="6097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 Split -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fare_amount','pickup_datetime','Unnamed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0'],axis=1)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[['fare_amount']]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89F6E-054A-C95E-2F47-F866B627EA73}"/>
              </a:ext>
            </a:extLst>
          </p:cNvPr>
          <p:cNvSpPr txBox="1"/>
          <p:nvPr/>
        </p:nvSpPr>
        <p:spPr>
          <a:xfrm>
            <a:off x="1511559" y="3204810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Train/Test Split 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2117D-DA52-AB83-E923-0F62D732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72" y="3512587"/>
            <a:ext cx="6289704" cy="32113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8BFCF7-62F0-25DE-1C89-4E72A0514931}"/>
              </a:ext>
            </a:extLst>
          </p:cNvPr>
          <p:cNvSpPr/>
          <p:nvPr/>
        </p:nvSpPr>
        <p:spPr>
          <a:xfrm>
            <a:off x="4282751" y="149290"/>
            <a:ext cx="4665306" cy="4695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6538436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849</TotalTime>
  <Words>1058</Words>
  <Application>Microsoft Office PowerPoint</Application>
  <PresentationFormat>Widescreen</PresentationFormat>
  <Paragraphs>193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Black</vt:lpstr>
      <vt:lpstr>Calibri</vt:lpstr>
      <vt:lpstr>Century Gothic</vt:lpstr>
      <vt:lpstr>Times New Roman</vt:lpstr>
      <vt:lpstr>Wingdings</vt:lpstr>
      <vt:lpstr>Wingdings 3</vt:lpstr>
      <vt:lpstr>Wisp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to EC2 instance</vt:lpstr>
      <vt:lpstr>Library Setup Commands </vt:lpstr>
      <vt:lpstr>Running Streamlit Application </vt:lpstr>
      <vt:lpstr>PowerPoint Presentation</vt:lpstr>
      <vt:lpstr>PowerPoint Presentation</vt:lpstr>
      <vt:lpstr>                 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HINGANE</dc:creator>
  <cp:lastModifiedBy>AKASH HINGANE</cp:lastModifiedBy>
  <cp:revision>28</cp:revision>
  <dcterms:created xsi:type="dcterms:W3CDTF">2022-09-23T05:17:03Z</dcterms:created>
  <dcterms:modified xsi:type="dcterms:W3CDTF">2022-09-27T05:12:52Z</dcterms:modified>
</cp:coreProperties>
</file>